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386" r:id="rId2"/>
    <p:sldId id="502" r:id="rId3"/>
    <p:sldId id="497" r:id="rId4"/>
    <p:sldId id="499" r:id="rId5"/>
    <p:sldId id="493" r:id="rId6"/>
    <p:sldId id="486" r:id="rId7"/>
    <p:sldId id="501" r:id="rId8"/>
    <p:sldId id="494" r:id="rId9"/>
    <p:sldId id="498" r:id="rId10"/>
    <p:sldId id="483" r:id="rId11"/>
  </p:sldIdLst>
  <p:sldSz cx="10691813" cy="7559675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3" userDrawn="1">
          <p15:clr>
            <a:srgbClr val="A4A3A4"/>
          </p15:clr>
        </p15:guide>
        <p15:guide id="2" pos="533" userDrawn="1">
          <p15:clr>
            <a:srgbClr val="A4A3A4"/>
          </p15:clr>
        </p15:guide>
        <p15:guide id="3" pos="1077" userDrawn="1">
          <p15:clr>
            <a:srgbClr val="A4A3A4"/>
          </p15:clr>
        </p15:guide>
        <p15:guide id="4" orient="horz" pos="907" userDrawn="1">
          <p15:clr>
            <a:srgbClr val="A4A3A4"/>
          </p15:clr>
        </p15:guide>
        <p15:guide id="5" orient="horz" pos="69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Горина Екатерина Леонидовна" initials="ГЕЛ" lastIdx="2" clrIdx="0">
    <p:extLst>
      <p:ext uri="{19B8F6BF-5375-455C-9EA6-DF929625EA0E}">
        <p15:presenceInfo xmlns:p15="http://schemas.microsoft.com/office/powerpoint/2012/main" userId="S-1-5-21-2542494797-2759003736-1566031932-20664" providerId="AD"/>
      </p:ext>
    </p:extLst>
  </p:cmAuthor>
  <p:cmAuthor id="2" name="extrena" initials="e" lastIdx="7" clrIdx="1">
    <p:extLst>
      <p:ext uri="{19B8F6BF-5375-455C-9EA6-DF929625EA0E}">
        <p15:presenceInfo xmlns:p15="http://schemas.microsoft.com/office/powerpoint/2012/main" userId="extren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4E39"/>
    <a:srgbClr val="ED5338"/>
    <a:srgbClr val="562212"/>
    <a:srgbClr val="F2ECDE"/>
    <a:srgbClr val="C59368"/>
    <a:srgbClr val="F4F4F4"/>
    <a:srgbClr val="959595"/>
    <a:srgbClr val="EDD8C2"/>
    <a:srgbClr val="F79647"/>
    <a:srgbClr val="607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01" autoAdjust="0"/>
    <p:restoredTop sz="96374" autoAdjust="0"/>
  </p:normalViewPr>
  <p:slideViewPr>
    <p:cSldViewPr snapToGrid="0">
      <p:cViewPr varScale="1">
        <p:scale>
          <a:sx n="105" d="100"/>
          <a:sy n="105" d="100"/>
        </p:scale>
        <p:origin x="1374" y="108"/>
      </p:cViewPr>
      <p:guideLst>
        <p:guide orient="horz" pos="363"/>
        <p:guide pos="533"/>
        <p:guide pos="1077"/>
        <p:guide orient="horz" pos="907"/>
        <p:guide orient="horz" pos="69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326337-D0CD-48D6-A0E1-AD5861E1B0BF}" type="datetimeFigureOut">
              <a:rPr lang="ru-RU" smtClean="0"/>
              <a:pPr/>
              <a:t>01.06.2023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30288" y="1241425"/>
            <a:ext cx="47371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2FB82C-153F-4E5B-9C4D-5017BDDBB9A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82132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0740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07401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0740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07401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07401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07401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07401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07401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0740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01.06.2023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95691" y="349217"/>
            <a:ext cx="1278856" cy="368413"/>
          </a:xfrm>
          <a:prstGeom prst="rect">
            <a:avLst/>
          </a:prstGeom>
        </p:spPr>
      </p:pic>
      <p:sp>
        <p:nvSpPr>
          <p:cNvPr id="11" name="Прямоугольник 10"/>
          <p:cNvSpPr/>
          <p:nvPr userDrawn="1"/>
        </p:nvSpPr>
        <p:spPr>
          <a:xfrm>
            <a:off x="837097" y="358775"/>
            <a:ext cx="553490" cy="11833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</p:spTree>
    <p:extLst>
      <p:ext uri="{BB962C8B-B14F-4D97-AF65-F5344CB8AC3E}">
        <p14:creationId xmlns:p14="http://schemas.microsoft.com/office/powerpoint/2010/main" val="980693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01.06.2023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95691" y="349217"/>
            <a:ext cx="1278856" cy="368413"/>
          </a:xfrm>
          <a:prstGeom prst="rect">
            <a:avLst/>
          </a:prstGeom>
        </p:spPr>
      </p:pic>
      <p:sp>
        <p:nvSpPr>
          <p:cNvPr id="8" name="Прямоугольник 7"/>
          <p:cNvSpPr/>
          <p:nvPr userDrawn="1"/>
        </p:nvSpPr>
        <p:spPr>
          <a:xfrm>
            <a:off x="837097" y="358775"/>
            <a:ext cx="553490" cy="11833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</p:spTree>
    <p:extLst>
      <p:ext uri="{BB962C8B-B14F-4D97-AF65-F5344CB8AC3E}">
        <p14:creationId xmlns:p14="http://schemas.microsoft.com/office/powerpoint/2010/main" val="3279387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01.06.2023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0453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01.06.2023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5518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01.06.2023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5938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01.06.2023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2159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01.06.2023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8799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01.06.2023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7923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01.06.2023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4629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01.06.2023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8121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01.06.2023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0561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0111425" y="7070327"/>
            <a:ext cx="418910" cy="418910"/>
          </a:xfrm>
          <a:prstGeom prst="ellipse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C0729D-6DE3-4785-BDC3-95AD7889F248}" type="datetimeFigureOut">
              <a:rPr lang="ru-RU" smtClean="0"/>
              <a:pPr/>
              <a:t>01.06.2023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0089705" y="7127888"/>
            <a:ext cx="462349" cy="281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B4796126-9FE8-47CA-8F39-CFE5822E4F2F}" type="slidenum">
              <a:rPr lang="ru-RU" sz="1228" smtClean="0">
                <a:solidFill>
                  <a:srgbClr val="562212"/>
                </a:solidFill>
              </a:rPr>
              <a:pPr algn="ctr"/>
              <a:t>‹#›</a:t>
            </a:fld>
            <a:endParaRPr lang="ru-RU" sz="1228" dirty="0">
              <a:solidFill>
                <a:srgbClr val="56221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423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50637" y="0"/>
            <a:ext cx="10691813" cy="7559674"/>
          </a:xfrm>
          <a:prstGeom prst="rect">
            <a:avLst/>
          </a:prstGeom>
          <a:solidFill>
            <a:srgbClr val="562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/>
          <a:srcRect b="44173"/>
          <a:stretch/>
        </p:blipFill>
        <p:spPr>
          <a:xfrm rot="3280235">
            <a:off x="232100" y="1973549"/>
            <a:ext cx="6615890" cy="3698755"/>
          </a:xfrm>
          <a:prstGeom prst="rect">
            <a:avLst/>
          </a:prstGeom>
        </p:spPr>
      </p:pic>
      <p:sp>
        <p:nvSpPr>
          <p:cNvPr id="19" name="Арка 18"/>
          <p:cNvSpPr/>
          <p:nvPr/>
        </p:nvSpPr>
        <p:spPr>
          <a:xfrm>
            <a:off x="6704219" y="-1133704"/>
            <a:ext cx="3987594" cy="4184553"/>
          </a:xfrm>
          <a:prstGeom prst="blockArc">
            <a:avLst>
              <a:gd name="adj1" fmla="val 956724"/>
              <a:gd name="adj2" fmla="val 11921681"/>
              <a:gd name="adj3" fmla="val 18078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8" name="Арка 17"/>
          <p:cNvSpPr/>
          <p:nvPr/>
        </p:nvSpPr>
        <p:spPr>
          <a:xfrm rot="7991782">
            <a:off x="4859892" y="5887799"/>
            <a:ext cx="3537529" cy="3537529"/>
          </a:xfrm>
          <a:prstGeom prst="blockArc">
            <a:avLst>
              <a:gd name="adj1" fmla="val 3346679"/>
              <a:gd name="adj2" fmla="val 13202193"/>
              <a:gd name="adj3" fmla="val 12415"/>
            </a:avLst>
          </a:prstGeom>
          <a:solidFill>
            <a:srgbClr val="C59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57953" y="1358877"/>
            <a:ext cx="654816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ED5338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/>
            </a:r>
            <a:br>
              <a:rPr lang="ru-RU" sz="5400" dirty="0">
                <a:solidFill>
                  <a:srgbClr val="ED5338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</a:br>
            <a:r>
              <a:rPr lang="ru-RU" sz="3000" b="1" dirty="0" err="1" smtClean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Микрокредитная</a:t>
            </a:r>
            <a:r>
              <a:rPr lang="ru-RU" sz="3000" b="1" dirty="0" smtClean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 компания Камчатский государственный </a:t>
            </a:r>
          </a:p>
          <a:p>
            <a:r>
              <a:rPr lang="ru-RU" sz="3000" b="1" dirty="0" smtClean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Фонд поддержки предпринимательства</a:t>
            </a:r>
          </a:p>
          <a:p>
            <a:endParaRPr lang="ru-RU" sz="2500" dirty="0" smtClean="0">
              <a:solidFill>
                <a:schemeClr val="bg1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  <a:p>
            <a:r>
              <a:rPr lang="ru-RU" sz="2500" dirty="0" smtClean="0">
                <a:solidFill>
                  <a:schemeClr val="bg1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МИКРОЗАЙМЫ ДЛЯ БИЗНЕСА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27620" y="4153115"/>
            <a:ext cx="2398886" cy="104061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4408" y="353128"/>
            <a:ext cx="2650944" cy="763684"/>
          </a:xfrm>
          <a:prstGeom prst="rect">
            <a:avLst/>
          </a:prstGeom>
        </p:spPr>
      </p:pic>
      <p:grpSp>
        <p:nvGrpSpPr>
          <p:cNvPr id="28" name="Группа 27"/>
          <p:cNvGrpSpPr/>
          <p:nvPr/>
        </p:nvGrpSpPr>
        <p:grpSpPr>
          <a:xfrm rot="5400000">
            <a:off x="4258441" y="474880"/>
            <a:ext cx="1391920" cy="967384"/>
            <a:chOff x="2418080" y="4704080"/>
            <a:chExt cx="2032000" cy="1412239"/>
          </a:xfrm>
          <a:solidFill>
            <a:srgbClr val="EDD8C2">
              <a:alpha val="19000"/>
            </a:srgbClr>
          </a:solidFill>
        </p:grpSpPr>
        <p:sp>
          <p:nvSpPr>
            <p:cNvPr id="29" name="Прямоугольник 28"/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Прямоугольник 29"/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ик 30"/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4" name="Арка 23"/>
          <p:cNvSpPr/>
          <p:nvPr/>
        </p:nvSpPr>
        <p:spPr>
          <a:xfrm rot="18962746">
            <a:off x="145699" y="5286411"/>
            <a:ext cx="916003" cy="916003"/>
          </a:xfrm>
          <a:prstGeom prst="blockArc">
            <a:avLst>
              <a:gd name="adj1" fmla="val 12179502"/>
              <a:gd name="adj2" fmla="val 11921681"/>
              <a:gd name="adj3" fmla="val 18078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441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/>
          <a:srcRect t="-77" r="218" b="-1"/>
          <a:stretch/>
        </p:blipFill>
        <p:spPr>
          <a:xfrm>
            <a:off x="6174138" y="228600"/>
            <a:ext cx="2322296" cy="232851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33426" y="590455"/>
            <a:ext cx="8406590" cy="564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ru-RU" sz="3600" b="1" dirty="0" smtClean="0">
                <a:solidFill>
                  <a:srgbClr val="562212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Основная информация:</a:t>
            </a:r>
            <a:endParaRPr lang="ru-RU" sz="3600" b="1" dirty="0">
              <a:solidFill>
                <a:srgbClr val="562212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85774" y="6924675"/>
            <a:ext cx="2333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ED5338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www.kamfond.ru</a:t>
            </a:r>
            <a:endParaRPr lang="ru-RU" dirty="0">
              <a:solidFill>
                <a:srgbClr val="ED5338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12553" y="7113031"/>
            <a:ext cx="6829425" cy="72509"/>
          </a:xfrm>
          <a:prstGeom prst="rect">
            <a:avLst/>
          </a:prstGeom>
          <a:solidFill>
            <a:srgbClr val="C59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59368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24559" y="1178199"/>
            <a:ext cx="6480000" cy="72509"/>
          </a:xfrm>
          <a:prstGeom prst="rect">
            <a:avLst/>
          </a:prstGeom>
          <a:solidFill>
            <a:srgbClr val="E04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59368"/>
              </a:solidFill>
            </a:endParaRPr>
          </a:p>
        </p:txBody>
      </p:sp>
      <p:grpSp>
        <p:nvGrpSpPr>
          <p:cNvPr id="14" name="Группа 13"/>
          <p:cNvGrpSpPr/>
          <p:nvPr/>
        </p:nvGrpSpPr>
        <p:grpSpPr>
          <a:xfrm rot="16200000">
            <a:off x="3617512" y="3321164"/>
            <a:ext cx="1568895" cy="996524"/>
            <a:chOff x="2418080" y="4704080"/>
            <a:chExt cx="2032000" cy="1412239"/>
          </a:xfrm>
          <a:solidFill>
            <a:srgbClr val="E04E39">
              <a:alpha val="19000"/>
            </a:srgbClr>
          </a:solidFill>
        </p:grpSpPr>
        <p:sp>
          <p:nvSpPr>
            <p:cNvPr id="15" name="Прямоугольник 14"/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 15"/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/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824558" y="1514475"/>
            <a:ext cx="8617419" cy="4880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ts val="2500"/>
              </a:lnSpc>
              <a:buClr>
                <a:srgbClr val="ED5338"/>
              </a:buClr>
              <a:buFont typeface="Wingdings" pitchFamily="2" charset="2"/>
              <a:buChar char="§"/>
            </a:pPr>
            <a:r>
              <a:rPr lang="ru-RU" dirty="0" err="1">
                <a:latin typeface="Open Sans" pitchFamily="34" charset="0"/>
                <a:ea typeface="Open Sans" pitchFamily="34" charset="0"/>
                <a:cs typeface="Open Sans" pitchFamily="34" charset="0"/>
              </a:rPr>
              <a:t>Микрозаймы</a:t>
            </a:r>
            <a:r>
              <a:rPr lang="ru-RU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 предоставляются субъектам малого и среднего предпринимательства, а также физическим лицам, </a:t>
            </a:r>
            <a:r>
              <a:rPr lang="ru-RU" dirty="0">
                <a:latin typeface="Open Sans" pitchFamily="34" charset="0"/>
                <a:ea typeface="Open Sans" pitchFamily="34" charset="0"/>
                <a:cs typeface="Open Sans" pitchFamily="34" charset="0"/>
                <a:sym typeface="Arial"/>
              </a:rPr>
              <a:t>применяющим специальный налоговый режим «Налог на профессиональный доход</a:t>
            </a: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  <a:sym typeface="Arial"/>
              </a:rPr>
              <a:t>» (</a:t>
            </a:r>
            <a:r>
              <a:rPr lang="ru-RU" dirty="0" err="1" smtClean="0">
                <a:latin typeface="Open Sans" pitchFamily="34" charset="0"/>
                <a:ea typeface="Open Sans" pitchFamily="34" charset="0"/>
                <a:cs typeface="Open Sans" pitchFamily="34" charset="0"/>
                <a:sym typeface="Arial"/>
              </a:rPr>
              <a:t>самозанятым</a:t>
            </a: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  <a:sym typeface="Arial"/>
              </a:rPr>
              <a:t> гражданам), осуществляющим деятельность в Камчатском крае.</a:t>
            </a:r>
            <a:endParaRPr lang="ru-RU" dirty="0">
              <a:latin typeface="Open Sans" pitchFamily="34" charset="0"/>
              <a:ea typeface="Open Sans" pitchFamily="34" charset="0"/>
              <a:cs typeface="Open Sans" pitchFamily="34" charset="0"/>
              <a:sym typeface="Arial"/>
            </a:endParaRPr>
          </a:p>
          <a:p>
            <a:pPr marL="285750" indent="-285750" algn="just">
              <a:lnSpc>
                <a:spcPts val="2500"/>
              </a:lnSpc>
              <a:buClr>
                <a:srgbClr val="ED5338"/>
              </a:buClr>
              <a:buFont typeface="Wingdings" pitchFamily="2" charset="2"/>
              <a:buChar char="§"/>
            </a:pPr>
            <a:r>
              <a:rPr lang="ru-RU" dirty="0" err="1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Микрозаймы</a:t>
            </a: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 являются целевыми.</a:t>
            </a:r>
          </a:p>
          <a:p>
            <a:pPr marL="285750" indent="-285750" algn="just">
              <a:lnSpc>
                <a:spcPts val="2500"/>
              </a:lnSpc>
              <a:buClr>
                <a:srgbClr val="ED5338"/>
              </a:buClr>
              <a:buFont typeface="Wingdings" pitchFamily="2" charset="2"/>
              <a:buChar char="§"/>
            </a:pP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Максимальный размер </a:t>
            </a:r>
            <a:r>
              <a:rPr lang="ru-RU" dirty="0" err="1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микрозайма</a:t>
            </a: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 – для начинающих СМСП – 1 млн. рублей, для </a:t>
            </a:r>
            <a:r>
              <a:rPr lang="ru-RU" dirty="0" err="1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самозанятых</a:t>
            </a: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 граждан – 500 тыс. рублей.</a:t>
            </a:r>
          </a:p>
          <a:p>
            <a:pPr marL="285750" indent="-285750" algn="just">
              <a:lnSpc>
                <a:spcPts val="2500"/>
              </a:lnSpc>
              <a:buClr>
                <a:srgbClr val="ED5338"/>
              </a:buClr>
              <a:buFont typeface="Wingdings" pitchFamily="2" charset="2"/>
              <a:buChar char="§"/>
            </a:pPr>
            <a:r>
              <a:rPr lang="ru-RU" dirty="0" err="1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Микрозаймы</a:t>
            </a: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 предоставляются под обеспечение:</a:t>
            </a:r>
          </a:p>
          <a:p>
            <a:pPr marL="742950" lvl="1" indent="-285750" algn="just">
              <a:lnSpc>
                <a:spcPts val="2500"/>
              </a:lnSpc>
              <a:buClr>
                <a:srgbClr val="ED5338"/>
              </a:buClr>
              <a:buFont typeface="Courier New" pitchFamily="49" charset="0"/>
              <a:buChar char="o"/>
            </a:pP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залог движимого или недвижимого имущества;</a:t>
            </a:r>
          </a:p>
          <a:p>
            <a:pPr marL="742950" lvl="1" indent="-285750" algn="just">
              <a:lnSpc>
                <a:spcPts val="2500"/>
              </a:lnSpc>
              <a:buClr>
                <a:srgbClr val="ED5338"/>
              </a:buClr>
              <a:buFont typeface="Courier New" pitchFamily="49" charset="0"/>
              <a:buChar char="o"/>
            </a:pP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поручительство </a:t>
            </a:r>
            <a:r>
              <a:rPr lang="ru-RU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физических (граждан РФ</a:t>
            </a: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);</a:t>
            </a:r>
            <a:endParaRPr lang="ru-RU" dirty="0"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marL="742950" lvl="1" indent="-285750">
              <a:lnSpc>
                <a:spcPts val="2500"/>
              </a:lnSpc>
              <a:buClr>
                <a:srgbClr val="ED5338"/>
              </a:buClr>
              <a:buFont typeface="Courier New" pitchFamily="49" charset="0"/>
              <a:buChar char="o"/>
            </a:pP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поручительство </a:t>
            </a:r>
            <a:r>
              <a:rPr lang="ru-RU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Гарантийного фонда </a:t>
            </a: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развития предпринимательства </a:t>
            </a:r>
            <a:r>
              <a:rPr lang="ru-RU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Камчатского </a:t>
            </a: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края.</a:t>
            </a:r>
          </a:p>
          <a:p>
            <a:pPr marL="285750" indent="-285750" algn="just">
              <a:lnSpc>
                <a:spcPts val="2500"/>
              </a:lnSpc>
              <a:buClr>
                <a:srgbClr val="ED5338"/>
              </a:buClr>
              <a:buFont typeface="Wingdings" pitchFamily="2" charset="2"/>
              <a:buChar char="§"/>
            </a:pP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Максимальный срок рассмотрения заявки – 10 рабочих дней.</a:t>
            </a:r>
            <a:endParaRPr lang="ru-RU" dirty="0"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marL="742950" lvl="1" indent="-285750" algn="just">
              <a:lnSpc>
                <a:spcPts val="2500"/>
              </a:lnSpc>
              <a:buClr>
                <a:srgbClr val="ED5338"/>
              </a:buClr>
              <a:buFont typeface="Courier New" pitchFamily="49" charset="0"/>
              <a:buChar char="o"/>
            </a:pPr>
            <a:endParaRPr lang="ru-RU" dirty="0" smtClean="0"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217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/>
          <a:srcRect t="-77" r="218" b="-1"/>
          <a:stretch/>
        </p:blipFill>
        <p:spPr>
          <a:xfrm>
            <a:off x="6174138" y="228600"/>
            <a:ext cx="2322296" cy="232851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33426" y="590455"/>
            <a:ext cx="8708552" cy="525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ru-RU" sz="3300" b="1" dirty="0" err="1" smtClean="0">
                <a:solidFill>
                  <a:srgbClr val="562212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Микрозаймы</a:t>
            </a:r>
            <a:r>
              <a:rPr lang="ru-RU" sz="3300" b="1" dirty="0" smtClean="0">
                <a:solidFill>
                  <a:srgbClr val="562212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 не предоставляются:</a:t>
            </a:r>
            <a:endParaRPr lang="ru-RU" sz="3300" b="1" dirty="0">
              <a:solidFill>
                <a:srgbClr val="562212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85774" y="6924675"/>
            <a:ext cx="2333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ED5338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www.kamfond.ru</a:t>
            </a:r>
            <a:endParaRPr lang="ru-RU" dirty="0">
              <a:solidFill>
                <a:srgbClr val="ED5338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12553" y="7113031"/>
            <a:ext cx="6829425" cy="72509"/>
          </a:xfrm>
          <a:prstGeom prst="rect">
            <a:avLst/>
          </a:prstGeom>
          <a:solidFill>
            <a:srgbClr val="C59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59368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24559" y="1115792"/>
            <a:ext cx="6829425" cy="72509"/>
          </a:xfrm>
          <a:prstGeom prst="rect">
            <a:avLst/>
          </a:prstGeom>
          <a:solidFill>
            <a:srgbClr val="E04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59368"/>
              </a:solidFill>
            </a:endParaRPr>
          </a:p>
        </p:txBody>
      </p:sp>
      <p:grpSp>
        <p:nvGrpSpPr>
          <p:cNvPr id="14" name="Группа 13"/>
          <p:cNvGrpSpPr/>
          <p:nvPr/>
        </p:nvGrpSpPr>
        <p:grpSpPr>
          <a:xfrm rot="16200000">
            <a:off x="3617512" y="3321164"/>
            <a:ext cx="1568895" cy="996524"/>
            <a:chOff x="2418080" y="4704080"/>
            <a:chExt cx="2032000" cy="1412239"/>
          </a:xfrm>
          <a:solidFill>
            <a:srgbClr val="E04E39">
              <a:alpha val="19000"/>
            </a:srgbClr>
          </a:solidFill>
        </p:grpSpPr>
        <p:sp>
          <p:nvSpPr>
            <p:cNvPr id="15" name="Прямоугольник 14"/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 15"/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/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824559" y="1295400"/>
            <a:ext cx="851946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Clr>
                <a:srgbClr val="ED5338"/>
              </a:buClr>
              <a:buFont typeface="Wingdings" pitchFamily="2" charset="2"/>
              <a:buChar char="§"/>
            </a:pP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кредитным организациям; </a:t>
            </a:r>
          </a:p>
          <a:p>
            <a:pPr marL="285750" lvl="0" indent="-285750" algn="just">
              <a:lnSpc>
                <a:spcPct val="150000"/>
              </a:lnSpc>
              <a:buClr>
                <a:srgbClr val="ED5338"/>
              </a:buClr>
              <a:buFont typeface="Wingdings" pitchFamily="2" charset="2"/>
              <a:buChar char="§"/>
            </a:pPr>
            <a:r>
              <a:rPr lang="ru-RU" dirty="0" err="1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микрофинансовым</a:t>
            </a: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 организациям; </a:t>
            </a:r>
          </a:p>
          <a:p>
            <a:pPr marL="285750" lvl="0" indent="-285750" algn="just">
              <a:lnSpc>
                <a:spcPct val="150000"/>
              </a:lnSpc>
              <a:buClr>
                <a:srgbClr val="ED5338"/>
              </a:buClr>
              <a:buFont typeface="Wingdings" pitchFamily="2" charset="2"/>
              <a:buChar char="§"/>
            </a:pP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страховым организациям;</a:t>
            </a:r>
          </a:p>
          <a:p>
            <a:pPr marL="285750" lvl="0" indent="-285750" algn="just">
              <a:lnSpc>
                <a:spcPct val="150000"/>
              </a:lnSpc>
              <a:buClr>
                <a:srgbClr val="ED5338"/>
              </a:buClr>
              <a:buFont typeface="Wingdings" pitchFamily="2" charset="2"/>
              <a:buChar char="§"/>
            </a:pP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инвестиционным фондам;</a:t>
            </a:r>
          </a:p>
          <a:p>
            <a:pPr marL="285750" lvl="0" indent="-285750" algn="just">
              <a:lnSpc>
                <a:spcPct val="150000"/>
              </a:lnSpc>
              <a:buClr>
                <a:srgbClr val="ED5338"/>
              </a:buClr>
              <a:buFont typeface="Wingdings" pitchFamily="2" charset="2"/>
              <a:buChar char="§"/>
            </a:pP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негосударственным пенсионным фондам;</a:t>
            </a:r>
          </a:p>
          <a:p>
            <a:pPr marL="285750" lvl="0" indent="-285750" algn="just">
              <a:lnSpc>
                <a:spcPct val="150000"/>
              </a:lnSpc>
              <a:buClr>
                <a:srgbClr val="ED5338"/>
              </a:buClr>
              <a:buFont typeface="Wingdings" pitchFamily="2" charset="2"/>
              <a:buChar char="§"/>
            </a:pP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профессиональным участникам </a:t>
            </a:r>
            <a:r>
              <a:rPr lang="ru-RU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рынка ценных </a:t>
            </a: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бумаг;</a:t>
            </a:r>
          </a:p>
          <a:p>
            <a:pPr marL="285750" lvl="0" indent="-285750" algn="just">
              <a:lnSpc>
                <a:spcPct val="150000"/>
              </a:lnSpc>
              <a:buClr>
                <a:srgbClr val="ED5338"/>
              </a:buClr>
              <a:buFont typeface="Wingdings" pitchFamily="2" charset="2"/>
              <a:buChar char="§"/>
            </a:pP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ломбардам;</a:t>
            </a:r>
          </a:p>
          <a:p>
            <a:pPr marL="285750" lvl="0" indent="-285750" algn="just">
              <a:lnSpc>
                <a:spcPct val="150000"/>
              </a:lnSpc>
              <a:buClr>
                <a:srgbClr val="ED5338"/>
              </a:buClr>
              <a:buFont typeface="Wingdings" pitchFamily="2" charset="2"/>
              <a:buChar char="§"/>
            </a:pP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участникам </a:t>
            </a:r>
            <a:r>
              <a:rPr lang="ru-RU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соглашений о разделе </a:t>
            </a: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продукции;</a:t>
            </a:r>
          </a:p>
          <a:p>
            <a:pPr marL="285750" lvl="0" indent="-285750" algn="just">
              <a:lnSpc>
                <a:spcPct val="150000"/>
              </a:lnSpc>
              <a:buClr>
                <a:srgbClr val="ED5338"/>
              </a:buClr>
              <a:buFont typeface="Wingdings" pitchFamily="2" charset="2"/>
              <a:buChar char="§"/>
            </a:pP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нерезидентам </a:t>
            </a:r>
            <a:r>
              <a:rPr lang="ru-RU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Российской Федерации в порядке, установленном законодательством Российской Федерации о валютном регулировании и валютном </a:t>
            </a: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контроле;</a:t>
            </a:r>
          </a:p>
          <a:p>
            <a:pPr marL="285750" lvl="0" indent="-285750" algn="just">
              <a:lnSpc>
                <a:spcPct val="150000"/>
              </a:lnSpc>
              <a:buClr>
                <a:srgbClr val="ED5338"/>
              </a:buClr>
              <a:buFont typeface="Wingdings" pitchFamily="2" charset="2"/>
              <a:buChar char="§"/>
            </a:pP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СМСП </a:t>
            </a:r>
            <a:r>
              <a:rPr lang="ru-RU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и </a:t>
            </a:r>
            <a:r>
              <a:rPr lang="ru-RU" dirty="0" err="1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самозанятым</a:t>
            </a:r>
            <a:r>
              <a:rPr lang="ru-RU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 гражданам, </a:t>
            </a:r>
            <a:r>
              <a:rPr lang="ru-RU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осуществляющими предпринимательскую деятельность в сфере игорного бизнеса.</a:t>
            </a:r>
          </a:p>
          <a:p>
            <a:pPr marL="285750" lvl="0" indent="-285750" algn="just">
              <a:lnSpc>
                <a:spcPct val="150000"/>
              </a:lnSpc>
              <a:buClr>
                <a:srgbClr val="ED5338"/>
              </a:buClr>
              <a:buFont typeface="Wingdings" pitchFamily="2" charset="2"/>
              <a:buChar char="§"/>
            </a:pPr>
            <a:endParaRPr lang="ru-RU" dirty="0"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819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lum bright="6000" contrast="-8000"/>
          </a:blip>
          <a:srcRect t="29636" r="25088"/>
          <a:stretch/>
        </p:blipFill>
        <p:spPr>
          <a:xfrm rot="5400000">
            <a:off x="6220238" y="3081070"/>
            <a:ext cx="4419045" cy="414955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4"/>
          <a:srcRect t="-77" r="218" b="-1"/>
          <a:stretch/>
        </p:blipFill>
        <p:spPr>
          <a:xfrm>
            <a:off x="6174138" y="228600"/>
            <a:ext cx="2322296" cy="232851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33426" y="590455"/>
            <a:ext cx="8406590" cy="564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ru-RU" sz="3600" b="1" dirty="0" smtClean="0">
                <a:solidFill>
                  <a:srgbClr val="562212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Кредитные продукты:</a:t>
            </a:r>
            <a:endParaRPr lang="ru-RU" sz="3600" b="1" dirty="0">
              <a:solidFill>
                <a:srgbClr val="562212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24557" y="1979743"/>
            <a:ext cx="8186093" cy="2871303"/>
          </a:xfrm>
          <a:prstGeom prst="rect">
            <a:avLst/>
          </a:prstGeom>
          <a:noFill/>
        </p:spPr>
        <p:txBody>
          <a:bodyPr wrap="square" numCol="1" spcCol="216000" rtlCol="0">
            <a:noAutofit/>
          </a:bodyPr>
          <a:lstStyle/>
          <a:p>
            <a:pPr marL="235289" indent="-235289" algn="just">
              <a:lnSpc>
                <a:spcPct val="200000"/>
              </a:lnSpc>
              <a:buClr>
                <a:srgbClr val="ED5338"/>
              </a:buClr>
              <a:buSzPct val="100000"/>
              <a:buFont typeface="Wingdings" panose="05000000000000000000" pitchFamily="2" charset="2"/>
              <a:buChar char="§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Микрозаём</a:t>
            </a:r>
            <a:r>
              <a:rPr lang="ru-RU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 «Моё дело»;</a:t>
            </a:r>
          </a:p>
          <a:p>
            <a:pPr marL="235289" indent="-235289" algn="just">
              <a:lnSpc>
                <a:spcPct val="200000"/>
              </a:lnSpc>
              <a:buClr>
                <a:srgbClr val="ED5338"/>
              </a:buClr>
              <a:buSzPct val="100000"/>
              <a:buFont typeface="Wingdings" panose="05000000000000000000" pitchFamily="2" charset="2"/>
              <a:buChar char="§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Микрозаём</a:t>
            </a:r>
            <a:r>
              <a:rPr lang="ru-RU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 «Лёгкий старт».</a:t>
            </a:r>
            <a:endParaRPr lang="ru-RU" sz="3600" b="1" dirty="0">
              <a:solidFill>
                <a:schemeClr val="tx1">
                  <a:lumMod val="85000"/>
                  <a:lumOff val="15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85774" y="6924675"/>
            <a:ext cx="2333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ED5338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www.kamfond.ru</a:t>
            </a:r>
            <a:endParaRPr lang="ru-RU" dirty="0">
              <a:solidFill>
                <a:srgbClr val="ED5338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12553" y="7113031"/>
            <a:ext cx="6829425" cy="72509"/>
          </a:xfrm>
          <a:prstGeom prst="rect">
            <a:avLst/>
          </a:prstGeom>
          <a:solidFill>
            <a:srgbClr val="C59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59368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24559" y="1178199"/>
            <a:ext cx="6480000" cy="72509"/>
          </a:xfrm>
          <a:prstGeom prst="rect">
            <a:avLst/>
          </a:prstGeom>
          <a:solidFill>
            <a:srgbClr val="E04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593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159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lum bright="6000" contrast="-8000"/>
          </a:blip>
          <a:srcRect t="29636" r="25088"/>
          <a:stretch/>
        </p:blipFill>
        <p:spPr>
          <a:xfrm rot="5400000">
            <a:off x="6220238" y="3081070"/>
            <a:ext cx="4419045" cy="414955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4"/>
          <a:srcRect t="-77" r="218" b="-1"/>
          <a:stretch/>
        </p:blipFill>
        <p:spPr>
          <a:xfrm>
            <a:off x="6174138" y="228600"/>
            <a:ext cx="2322296" cy="232851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33426" y="590455"/>
            <a:ext cx="8406590" cy="564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ru-RU" sz="3600" b="1" dirty="0" smtClean="0">
                <a:solidFill>
                  <a:srgbClr val="562212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Микрозаём «Мое дело»</a:t>
            </a:r>
            <a:endParaRPr lang="ru-RU" sz="3600" b="1" dirty="0">
              <a:solidFill>
                <a:srgbClr val="562212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24557" y="2284543"/>
            <a:ext cx="8186093" cy="2871303"/>
          </a:xfrm>
          <a:prstGeom prst="rect">
            <a:avLst/>
          </a:prstGeom>
          <a:noFill/>
        </p:spPr>
        <p:txBody>
          <a:bodyPr wrap="square" numCol="1" spcCol="216000" rtlCol="0">
            <a:noAutofit/>
          </a:bodyPr>
          <a:lstStyle/>
          <a:p>
            <a:pPr marL="235289" indent="-235289" algn="just">
              <a:lnSpc>
                <a:spcPct val="200000"/>
              </a:lnSpc>
              <a:buClr>
                <a:srgbClr val="ED5338"/>
              </a:buClr>
              <a:buSzPct val="100000"/>
              <a:buFont typeface="Wingdings" panose="05000000000000000000" pitchFamily="2" charset="2"/>
              <a:buChar char="§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Получатели</a:t>
            </a: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 – </a:t>
            </a: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  <a:sym typeface="Arial"/>
              </a:rPr>
              <a:t>физические лица, применяющие </a:t>
            </a: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  <a:sym typeface="Arial"/>
              </a:rPr>
              <a:t>специальный </a:t>
            </a: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  <a:sym typeface="Arial"/>
              </a:rPr>
              <a:t>налоговый режим «Налог на профессиональный доход</a:t>
            </a: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  <a:sym typeface="Arial"/>
              </a:rPr>
              <a:t>».</a:t>
            </a:r>
            <a:endParaRPr lang="ru-RU" sz="1600" dirty="0">
              <a:solidFill>
                <a:schemeClr val="tx1">
                  <a:lumMod val="85000"/>
                  <a:lumOff val="15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marL="235289" indent="-235289" algn="just">
              <a:lnSpc>
                <a:spcPct val="200000"/>
              </a:lnSpc>
              <a:buClr>
                <a:srgbClr val="ED5338"/>
              </a:buClr>
              <a:buSzPct val="100000"/>
              <a:buFont typeface="Wingdings" panose="05000000000000000000" pitchFamily="2" charset="2"/>
              <a:buChar char="§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Максимальная </a:t>
            </a: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сумма</a:t>
            </a: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 – 500 000 </a:t>
            </a: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(пятьсот тысяч) рублей.</a:t>
            </a:r>
          </a:p>
          <a:p>
            <a:pPr marL="235289" indent="-235289" algn="just">
              <a:lnSpc>
                <a:spcPct val="200000"/>
              </a:lnSpc>
              <a:buClr>
                <a:srgbClr val="ED5338"/>
              </a:buClr>
              <a:buSzPct val="100000"/>
              <a:buFont typeface="Wingdings" panose="05000000000000000000" pitchFamily="2" charset="2"/>
              <a:buChar char="§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Ставка</a:t>
            </a: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 </a:t>
            </a: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- 5% </a:t>
            </a: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годовых.</a:t>
            </a:r>
          </a:p>
          <a:p>
            <a:pPr marL="235289" indent="-235289" algn="just">
              <a:lnSpc>
                <a:spcPct val="200000"/>
              </a:lnSpc>
              <a:buClr>
                <a:srgbClr val="ED5338"/>
              </a:buClr>
              <a:buSzPct val="100000"/>
              <a:buFont typeface="Wingdings" panose="05000000000000000000" pitchFamily="2" charset="2"/>
              <a:buChar char="§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Максимальный </a:t>
            </a: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срок </a:t>
            </a: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– 3 </a:t>
            </a: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года.</a:t>
            </a:r>
          </a:p>
          <a:p>
            <a:pPr marL="235289" indent="-235289" algn="just">
              <a:lnSpc>
                <a:spcPct val="200000"/>
              </a:lnSpc>
              <a:buClr>
                <a:srgbClr val="ED5338"/>
              </a:buClr>
              <a:buSzPct val="100000"/>
              <a:buFont typeface="Wingdings" panose="05000000000000000000" pitchFamily="2" charset="2"/>
              <a:buChar char="§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Цель</a:t>
            </a: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 – </a:t>
            </a:r>
            <a:r>
              <a:rPr lang="ru-RU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  <a:sym typeface="Arial"/>
              </a:rPr>
              <a:t>расходы, связанные с осуществлением предпринимательской деятельности</a:t>
            </a: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.</a:t>
            </a:r>
            <a:endParaRPr lang="ru-RU" sz="16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85774" y="6924675"/>
            <a:ext cx="2333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ED5338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www.kamfond.ru</a:t>
            </a:r>
            <a:endParaRPr lang="ru-RU" dirty="0">
              <a:solidFill>
                <a:srgbClr val="ED5338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12553" y="7113031"/>
            <a:ext cx="6829425" cy="72509"/>
          </a:xfrm>
          <a:prstGeom prst="rect">
            <a:avLst/>
          </a:prstGeom>
          <a:solidFill>
            <a:srgbClr val="C59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59368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24559" y="1178199"/>
            <a:ext cx="6480000" cy="72509"/>
          </a:xfrm>
          <a:prstGeom prst="rect">
            <a:avLst/>
          </a:prstGeom>
          <a:solidFill>
            <a:srgbClr val="E04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59368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4559" y="1392857"/>
            <a:ext cx="69192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для </a:t>
            </a:r>
            <a:r>
              <a:rPr lang="ru-RU" i="1" dirty="0" smtClean="0">
                <a:latin typeface="Open Sans" pitchFamily="34" charset="0"/>
                <a:ea typeface="Open Sans" pitchFamily="34" charset="0"/>
                <a:cs typeface="Open Sans" pitchFamily="34" charset="0"/>
                <a:sym typeface="Arial"/>
              </a:rPr>
              <a:t>физических лиц, применяющих </a:t>
            </a:r>
            <a:r>
              <a:rPr lang="ru-RU" i="1" dirty="0">
                <a:latin typeface="Open Sans" pitchFamily="34" charset="0"/>
                <a:ea typeface="Open Sans" pitchFamily="34" charset="0"/>
                <a:cs typeface="Open Sans" pitchFamily="34" charset="0"/>
                <a:sym typeface="Arial"/>
              </a:rPr>
              <a:t>специальный налоговый режим «Налог на профессиональный доход»</a:t>
            </a:r>
            <a:endParaRPr lang="ru-RU" i="1" dirty="0"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496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lum bright="6000" contrast="-8000"/>
          </a:blip>
          <a:srcRect t="29636" r="25088"/>
          <a:stretch/>
        </p:blipFill>
        <p:spPr>
          <a:xfrm rot="5400000">
            <a:off x="6220238" y="3081070"/>
            <a:ext cx="4419045" cy="414955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4"/>
          <a:srcRect t="-77" r="218" b="-1"/>
          <a:stretch/>
        </p:blipFill>
        <p:spPr>
          <a:xfrm>
            <a:off x="6174138" y="228600"/>
            <a:ext cx="2322296" cy="232851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29310" y="590455"/>
            <a:ext cx="8410705" cy="564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ru-RU" sz="3600" b="1" dirty="0" err="1" smtClean="0">
                <a:solidFill>
                  <a:srgbClr val="562212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Микрозаём</a:t>
            </a:r>
            <a:r>
              <a:rPr lang="ru-RU" sz="3600" b="1" dirty="0" smtClean="0">
                <a:solidFill>
                  <a:srgbClr val="562212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 «Легкий старт»</a:t>
            </a:r>
            <a:endParaRPr lang="ru-RU" sz="3600" b="1" dirty="0">
              <a:solidFill>
                <a:srgbClr val="562212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24558" y="2238512"/>
            <a:ext cx="8948092" cy="3686038"/>
          </a:xfrm>
          <a:prstGeom prst="rect">
            <a:avLst/>
          </a:prstGeom>
          <a:noFill/>
        </p:spPr>
        <p:txBody>
          <a:bodyPr wrap="square" numCol="1" spcCol="216000" rtlCol="0">
            <a:noAutofit/>
          </a:bodyPr>
          <a:lstStyle/>
          <a:p>
            <a:pPr marL="235289" indent="-235289" algn="just">
              <a:lnSpc>
                <a:spcPct val="150000"/>
              </a:lnSpc>
              <a:buClr>
                <a:srgbClr val="ED5338"/>
              </a:buClr>
              <a:buSzPct val="100000"/>
              <a:buFont typeface="Wingdings" panose="05000000000000000000" pitchFamily="2" charset="2"/>
              <a:buChar char="§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Максимальная </a:t>
            </a:r>
            <a:r>
              <a:rPr lang="ru-RU" sz="1600" b="1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сумма</a:t>
            </a:r>
            <a:r>
              <a:rPr lang="ru-RU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 – 1 </a:t>
            </a:r>
            <a:r>
              <a:rPr lang="ru-RU" sz="1600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млн.</a:t>
            </a:r>
            <a:r>
              <a:rPr lang="ru-RU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 </a:t>
            </a:r>
            <a:r>
              <a:rPr lang="ru-RU" sz="1600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рублей.</a:t>
            </a:r>
          </a:p>
          <a:p>
            <a:pPr marL="235289" indent="-235289" algn="just">
              <a:lnSpc>
                <a:spcPct val="150000"/>
              </a:lnSpc>
              <a:buClr>
                <a:srgbClr val="ED5338"/>
              </a:buClr>
              <a:buSzPct val="100000"/>
              <a:buFont typeface="Wingdings" panose="05000000000000000000" pitchFamily="2" charset="2"/>
              <a:buChar char="§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Получатели</a:t>
            </a:r>
            <a:r>
              <a:rPr lang="ru-RU" sz="1600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 – </a:t>
            </a:r>
            <a:r>
              <a:rPr lang="ru-RU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СМСП, срок с момента регистрации которых на дату подачи заявки </a:t>
            </a:r>
            <a:r>
              <a:rPr lang="ru-RU" sz="1600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не превышает </a:t>
            </a:r>
            <a:r>
              <a:rPr lang="ru-RU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1 </a:t>
            </a:r>
            <a:r>
              <a:rPr lang="ru-RU" sz="1600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год</a:t>
            </a:r>
            <a:r>
              <a:rPr lang="ru-RU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.</a:t>
            </a:r>
            <a:endParaRPr lang="ru-RU" sz="1600" dirty="0" smtClean="0"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marL="235289" indent="-235289" algn="just">
              <a:lnSpc>
                <a:spcPct val="150000"/>
              </a:lnSpc>
              <a:buClr>
                <a:srgbClr val="ED5338"/>
              </a:buClr>
              <a:buSzPct val="100000"/>
              <a:buFont typeface="Wingdings" panose="05000000000000000000" pitchFamily="2" charset="2"/>
              <a:buChar char="§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Ставка </a:t>
            </a:r>
            <a:r>
              <a:rPr lang="ru-RU" sz="1600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:</a:t>
            </a:r>
          </a:p>
          <a:p>
            <a:pPr marL="742950" lvl="1" indent="-285750" algn="just">
              <a:lnSpc>
                <a:spcPct val="150000"/>
              </a:lnSpc>
              <a:buClr>
                <a:srgbClr val="ED5338"/>
              </a:buClr>
              <a:buSzPct val="100000"/>
              <a:buFont typeface="Courier New" pitchFamily="49" charset="0"/>
              <a:buChar char="o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5% годовых для проектов, не относящихся к социальному </a:t>
            </a:r>
            <a:r>
              <a:rPr lang="ru-RU" sz="1600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предпринимательству;</a:t>
            </a:r>
          </a:p>
          <a:p>
            <a:pPr marL="742950" lvl="1" indent="-285750" algn="just">
              <a:lnSpc>
                <a:spcPct val="150000"/>
              </a:lnSpc>
              <a:buClr>
                <a:srgbClr val="ED5338"/>
              </a:buClr>
              <a:buSzPct val="100000"/>
              <a:buFont typeface="Courier New" pitchFamily="49" charset="0"/>
              <a:buChar char="o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3,75% годовых</a:t>
            </a:r>
            <a:r>
              <a:rPr lang="ru-RU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 для СМСП, осуществляющих деятельность в сфере социального </a:t>
            </a:r>
            <a:r>
              <a:rPr lang="ru-RU" sz="1600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предпринимательства.</a:t>
            </a:r>
          </a:p>
          <a:p>
            <a:pPr marL="285750" indent="-285750" algn="just">
              <a:lnSpc>
                <a:spcPct val="150000"/>
              </a:lnSpc>
              <a:buClr>
                <a:srgbClr val="ED5338"/>
              </a:buClr>
              <a:buSzPct val="100000"/>
              <a:buFont typeface="Wingdings" pitchFamily="2" charset="2"/>
              <a:buChar char="§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Максимальный </a:t>
            </a:r>
            <a:r>
              <a:rPr lang="ru-RU" sz="1600" b="1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срок</a:t>
            </a:r>
            <a:r>
              <a:rPr lang="ru-RU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 – 3 года (для реализации проектов в сфере торговли пищевыми продуктами – 2 года</a:t>
            </a:r>
            <a:r>
              <a:rPr lang="ru-RU" sz="1600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).</a:t>
            </a:r>
            <a:endParaRPr lang="ru-RU" sz="1600" dirty="0"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marL="285750" indent="-285750" algn="just">
              <a:lnSpc>
                <a:spcPct val="150000"/>
              </a:lnSpc>
              <a:buClr>
                <a:srgbClr val="ED5338"/>
              </a:buClr>
              <a:buSzPct val="100000"/>
              <a:buFont typeface="Wingdings" pitchFamily="2" charset="2"/>
              <a:buChar char="§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Цель</a:t>
            </a:r>
            <a:r>
              <a:rPr lang="ru-RU" sz="1600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 </a:t>
            </a:r>
            <a:r>
              <a:rPr lang="ru-RU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– </a:t>
            </a:r>
            <a:r>
              <a:rPr lang="ru-RU" sz="1600" dirty="0">
                <a:latin typeface="Open Sans" pitchFamily="34" charset="0"/>
                <a:ea typeface="Open Sans" pitchFamily="34" charset="0"/>
                <a:cs typeface="Open Sans" pitchFamily="34" charset="0"/>
                <a:sym typeface="Arial"/>
              </a:rPr>
              <a:t>расходы, связанные с осуществлением предпринимательской деятельности</a:t>
            </a:r>
            <a:r>
              <a:rPr lang="ru-RU" sz="1600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.</a:t>
            </a:r>
            <a:endParaRPr lang="ru-RU" sz="16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85774" y="6924675"/>
            <a:ext cx="2333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ED5338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www.kamfond.ru</a:t>
            </a:r>
            <a:endParaRPr lang="ru-RU" dirty="0">
              <a:solidFill>
                <a:srgbClr val="ED5338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12553" y="7113031"/>
            <a:ext cx="6829425" cy="72509"/>
          </a:xfrm>
          <a:prstGeom prst="rect">
            <a:avLst/>
          </a:prstGeom>
          <a:solidFill>
            <a:srgbClr val="C59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59368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59954" y="1136047"/>
            <a:ext cx="6480000" cy="72509"/>
          </a:xfrm>
          <a:prstGeom prst="rect">
            <a:avLst/>
          </a:prstGeom>
          <a:solidFill>
            <a:srgbClr val="E04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59368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19148" y="1392856"/>
            <a:ext cx="68702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для СМСП</a:t>
            </a:r>
            <a:r>
              <a:rPr lang="ru-RU" i="1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, срок с момента регистрации которых на дату подачи заявки не превышает 1 год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699912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/>
          <a:srcRect t="-77" r="218" b="-1"/>
          <a:stretch/>
        </p:blipFill>
        <p:spPr>
          <a:xfrm>
            <a:off x="6174138" y="228600"/>
            <a:ext cx="2322296" cy="232851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33426" y="457105"/>
            <a:ext cx="8708552" cy="525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ru-RU" sz="3300" b="1" dirty="0" err="1" smtClean="0">
                <a:solidFill>
                  <a:srgbClr val="562212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Микрозаймы</a:t>
            </a:r>
            <a:r>
              <a:rPr lang="ru-RU" sz="3300" b="1" dirty="0" smtClean="0">
                <a:solidFill>
                  <a:srgbClr val="562212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 не предоставляются на:</a:t>
            </a:r>
            <a:endParaRPr lang="ru-RU" sz="3300" b="1" dirty="0">
              <a:solidFill>
                <a:srgbClr val="562212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85774" y="6924675"/>
            <a:ext cx="2333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ED5338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www.kamfond.ru</a:t>
            </a:r>
            <a:endParaRPr lang="ru-RU" dirty="0">
              <a:solidFill>
                <a:srgbClr val="ED5338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12553" y="7113031"/>
            <a:ext cx="6829425" cy="72509"/>
          </a:xfrm>
          <a:prstGeom prst="rect">
            <a:avLst/>
          </a:prstGeom>
          <a:solidFill>
            <a:srgbClr val="C59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59368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24559" y="949599"/>
            <a:ext cx="6480000" cy="72509"/>
          </a:xfrm>
          <a:prstGeom prst="rect">
            <a:avLst/>
          </a:prstGeom>
          <a:solidFill>
            <a:srgbClr val="E04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59368"/>
              </a:solidFill>
            </a:endParaRPr>
          </a:p>
        </p:txBody>
      </p:sp>
      <p:grpSp>
        <p:nvGrpSpPr>
          <p:cNvPr id="14" name="Группа 13"/>
          <p:cNvGrpSpPr/>
          <p:nvPr/>
        </p:nvGrpSpPr>
        <p:grpSpPr>
          <a:xfrm rot="16200000">
            <a:off x="3617512" y="3321164"/>
            <a:ext cx="1568895" cy="996524"/>
            <a:chOff x="2418080" y="4704080"/>
            <a:chExt cx="2032000" cy="1412239"/>
          </a:xfrm>
          <a:solidFill>
            <a:srgbClr val="E04E39">
              <a:alpha val="19000"/>
            </a:srgbClr>
          </a:solidFill>
        </p:grpSpPr>
        <p:sp>
          <p:nvSpPr>
            <p:cNvPr id="15" name="Прямоугольник 14"/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6" name="Прямоугольник 15"/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8" name="Прямоугольник 17"/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767409" y="1047750"/>
            <a:ext cx="9548166" cy="6003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100"/>
              </a:lnSpc>
              <a:buClr>
                <a:srgbClr val="FF0000"/>
              </a:buClr>
              <a:buFont typeface="Courier New" pitchFamily="49" charset="0"/>
              <a:buChar char="o"/>
            </a:pPr>
            <a:r>
              <a:rPr lang="ru-RU" sz="1600" dirty="0">
                <a:solidFill>
                  <a:prstClr val="black"/>
                </a:solidFill>
              </a:rPr>
              <a:t>предоставление займов, кредитов</a:t>
            </a:r>
            <a:r>
              <a:rPr lang="ru-RU" sz="1600" dirty="0" smtClean="0">
                <a:solidFill>
                  <a:prstClr val="black"/>
                </a:solidFill>
              </a:rPr>
              <a:t>; </a:t>
            </a:r>
          </a:p>
          <a:p>
            <a:pPr marL="285750" indent="-285750">
              <a:lnSpc>
                <a:spcPts val="2100"/>
              </a:lnSpc>
              <a:buClr>
                <a:srgbClr val="FF0000"/>
              </a:buClr>
              <a:buFont typeface="Courier New" pitchFamily="49" charset="0"/>
              <a:buChar char="o"/>
            </a:pPr>
            <a:r>
              <a:rPr lang="ru-RU" sz="1600" dirty="0" smtClean="0">
                <a:solidFill>
                  <a:prstClr val="black"/>
                </a:solidFill>
              </a:rPr>
              <a:t>погашение </a:t>
            </a:r>
            <a:r>
              <a:rPr lang="ru-RU" sz="1600" dirty="0">
                <a:solidFill>
                  <a:prstClr val="black"/>
                </a:solidFill>
              </a:rPr>
              <a:t>обязательств по договорам кредита (займа</a:t>
            </a:r>
            <a:r>
              <a:rPr lang="ru-RU" sz="1600" dirty="0" smtClean="0">
                <a:solidFill>
                  <a:prstClr val="black"/>
                </a:solidFill>
              </a:rPr>
              <a:t>); </a:t>
            </a:r>
          </a:p>
          <a:p>
            <a:pPr marL="285750" indent="-285750">
              <a:lnSpc>
                <a:spcPts val="2100"/>
              </a:lnSpc>
              <a:buClr>
                <a:srgbClr val="FF0000"/>
              </a:buClr>
              <a:buFont typeface="Courier New" pitchFamily="49" charset="0"/>
              <a:buChar char="o"/>
            </a:pPr>
            <a:r>
              <a:rPr lang="ru-RU" sz="1600" dirty="0" smtClean="0">
                <a:solidFill>
                  <a:prstClr val="black"/>
                </a:solidFill>
              </a:rPr>
              <a:t>приобретение </a:t>
            </a:r>
            <a:r>
              <a:rPr lang="ru-RU" sz="1600" dirty="0">
                <a:solidFill>
                  <a:prstClr val="black"/>
                </a:solidFill>
              </a:rPr>
              <a:t>легковых автомобилей (за исключением приобретения легковых автомобилей для использования в коммерческих целях в сельском хозяйстве, туристической </a:t>
            </a:r>
            <a:r>
              <a:rPr lang="ru-RU" sz="1600" dirty="0" smtClean="0">
                <a:solidFill>
                  <a:prstClr val="black"/>
                </a:solidFill>
              </a:rPr>
              <a:t>сфере, деятельности </a:t>
            </a:r>
            <a:r>
              <a:rPr lang="ru-RU" sz="1600" dirty="0">
                <a:solidFill>
                  <a:prstClr val="black"/>
                </a:solidFill>
              </a:rPr>
              <a:t>такси и сдаче в аренду транспортных средств, пассажирских перевозках, деятельности частных охранных служб, деятельности автошкол</a:t>
            </a:r>
            <a:r>
              <a:rPr lang="ru-RU" sz="1600" dirty="0" smtClean="0">
                <a:solidFill>
                  <a:prstClr val="black"/>
                </a:solidFill>
              </a:rPr>
              <a:t>); </a:t>
            </a:r>
          </a:p>
          <a:p>
            <a:pPr marL="285750" indent="-285750">
              <a:lnSpc>
                <a:spcPts val="2100"/>
              </a:lnSpc>
              <a:buClr>
                <a:srgbClr val="FF0000"/>
              </a:buClr>
              <a:buFont typeface="Courier New" pitchFamily="49" charset="0"/>
              <a:buChar char="o"/>
            </a:pPr>
            <a:r>
              <a:rPr lang="ru-RU" sz="1600" dirty="0" smtClean="0">
                <a:solidFill>
                  <a:prstClr val="black"/>
                </a:solidFill>
              </a:rPr>
              <a:t>приобретение </a:t>
            </a:r>
            <a:r>
              <a:rPr lang="ru-RU" sz="1600" dirty="0">
                <a:solidFill>
                  <a:prstClr val="black"/>
                </a:solidFill>
              </a:rPr>
              <a:t>оборудования, материалов, сырья, и др. для производства и (или) реализации табачных изделий, электронных систем доставки никотина, жидкостей для электронных систем доставки никотина, алкогольной продукции, пива, автомобильного и авиационного бензина, дизельного и судового топлива, топлива для реактивных двигателей и мазута; </a:t>
            </a:r>
            <a:endParaRPr lang="ru-RU" sz="1600" dirty="0" smtClean="0">
              <a:solidFill>
                <a:prstClr val="black"/>
              </a:solidFill>
            </a:endParaRPr>
          </a:p>
          <a:p>
            <a:pPr marL="285750" indent="-285750">
              <a:lnSpc>
                <a:spcPts val="2100"/>
              </a:lnSpc>
              <a:buClr>
                <a:srgbClr val="FF0000"/>
              </a:buClr>
              <a:buFont typeface="Courier New" pitchFamily="49" charset="0"/>
              <a:buChar char="o"/>
            </a:pPr>
            <a:r>
              <a:rPr lang="ru-RU" sz="1600" dirty="0" smtClean="0">
                <a:solidFill>
                  <a:prstClr val="black"/>
                </a:solidFill>
              </a:rPr>
              <a:t>приобретение </a:t>
            </a:r>
            <a:r>
              <a:rPr lang="ru-RU" sz="1600" dirty="0">
                <a:solidFill>
                  <a:prstClr val="black"/>
                </a:solidFill>
              </a:rPr>
              <a:t>табачных изделий, электронных систем доставки никотина, жидкостей для электронных систем доставки никотина, алкогольной продукции, пива, автомобильного и авиационного бензина, дизельного и судового топлива, топлива для реактивных двигателей и мазута (за исключением приобретения бензина, топлива, предназначенных для использования самим СМСП в целях ведения предпринимательской деятельности, за исключением их реализации</a:t>
            </a:r>
            <a:r>
              <a:rPr lang="ru-RU" sz="1600" dirty="0" smtClean="0">
                <a:solidFill>
                  <a:prstClr val="black"/>
                </a:solidFill>
              </a:rPr>
              <a:t>); </a:t>
            </a:r>
          </a:p>
          <a:p>
            <a:pPr marL="285750" indent="-285750">
              <a:lnSpc>
                <a:spcPts val="2100"/>
              </a:lnSpc>
              <a:buClr>
                <a:srgbClr val="FF0000"/>
              </a:buClr>
              <a:buFont typeface="Courier New" pitchFamily="49" charset="0"/>
              <a:buChar char="o"/>
            </a:pPr>
            <a:r>
              <a:rPr lang="ru-RU" sz="1600" dirty="0" smtClean="0">
                <a:solidFill>
                  <a:prstClr val="black"/>
                </a:solidFill>
              </a:rPr>
              <a:t>приобретение </a:t>
            </a:r>
            <a:r>
              <a:rPr lang="ru-RU" sz="1600" dirty="0">
                <a:solidFill>
                  <a:prstClr val="black"/>
                </a:solidFill>
              </a:rPr>
              <a:t>оборудования, материалов, сырья, и др. для добычи и (или) реализации полезных ископаемых, за исключением общераспространенных полезных ископаемых</a:t>
            </a:r>
            <a:r>
              <a:rPr lang="ru-RU" sz="1600" dirty="0" smtClean="0">
                <a:solidFill>
                  <a:prstClr val="black"/>
                </a:solidFill>
              </a:rPr>
              <a:t>; </a:t>
            </a:r>
          </a:p>
          <a:p>
            <a:pPr marL="285750" indent="-285750">
              <a:lnSpc>
                <a:spcPts val="2100"/>
              </a:lnSpc>
              <a:buClr>
                <a:srgbClr val="FF0000"/>
              </a:buClr>
              <a:buFont typeface="Courier New" pitchFamily="49" charset="0"/>
              <a:buChar char="o"/>
            </a:pPr>
            <a:r>
              <a:rPr lang="ru-RU" sz="1600" dirty="0" smtClean="0">
                <a:solidFill>
                  <a:prstClr val="black"/>
                </a:solidFill>
              </a:rPr>
              <a:t>приобретение, строительство </a:t>
            </a:r>
            <a:r>
              <a:rPr lang="ru-RU" sz="1600" dirty="0">
                <a:solidFill>
                  <a:prstClr val="black"/>
                </a:solidFill>
              </a:rPr>
              <a:t>и ремонт жилых объектов недвижимости (за исключением оказания услуг по строительству и ремонту в рамках предпринимательской деятельности Заявителя</a:t>
            </a:r>
            <a:r>
              <a:rPr lang="ru-RU" sz="1600" dirty="0" smtClean="0">
                <a:solidFill>
                  <a:prstClr val="black"/>
                </a:solidFill>
              </a:rPr>
              <a:t>); </a:t>
            </a:r>
          </a:p>
          <a:p>
            <a:pPr marL="285750" indent="-285750">
              <a:lnSpc>
                <a:spcPts val="2100"/>
              </a:lnSpc>
              <a:buClr>
                <a:srgbClr val="FF0000"/>
              </a:buClr>
              <a:buFont typeface="Courier New" pitchFamily="49" charset="0"/>
              <a:buChar char="o"/>
            </a:pPr>
            <a:r>
              <a:rPr lang="ru-RU" sz="1600" dirty="0" smtClean="0">
                <a:solidFill>
                  <a:prstClr val="black"/>
                </a:solidFill>
              </a:rPr>
              <a:t>проведение </a:t>
            </a:r>
            <a:r>
              <a:rPr lang="ru-RU" sz="1600" dirty="0">
                <a:solidFill>
                  <a:prstClr val="black"/>
                </a:solidFill>
              </a:rPr>
              <a:t>расчетов по заработной плате, налоговым и иным обязательным </a:t>
            </a:r>
            <a:r>
              <a:rPr lang="ru-RU" sz="1600" dirty="0" smtClean="0">
                <a:solidFill>
                  <a:prstClr val="black"/>
                </a:solidFill>
              </a:rPr>
              <a:t>платежам; </a:t>
            </a:r>
          </a:p>
          <a:p>
            <a:pPr marL="285750" indent="-285750">
              <a:lnSpc>
                <a:spcPts val="2100"/>
              </a:lnSpc>
              <a:buClr>
                <a:srgbClr val="FF0000"/>
              </a:buClr>
              <a:buFont typeface="Courier New" pitchFamily="49" charset="0"/>
              <a:buChar char="o"/>
            </a:pPr>
            <a:r>
              <a:rPr lang="ru-RU" sz="1600" dirty="0" smtClean="0">
                <a:solidFill>
                  <a:prstClr val="black"/>
                </a:solidFill>
              </a:rPr>
              <a:t>иные </a:t>
            </a:r>
            <a:r>
              <a:rPr lang="ru-RU" sz="1600" dirty="0">
                <a:solidFill>
                  <a:prstClr val="black"/>
                </a:solidFill>
              </a:rPr>
              <a:t>цели, не связанные с осуществлением СМСП или </a:t>
            </a:r>
            <a:r>
              <a:rPr lang="ru-RU" sz="1600" dirty="0" err="1">
                <a:solidFill>
                  <a:prstClr val="black"/>
                </a:solidFill>
              </a:rPr>
              <a:t>самозанятым</a:t>
            </a:r>
            <a:r>
              <a:rPr lang="ru-RU" sz="1600" dirty="0">
                <a:solidFill>
                  <a:prstClr val="black"/>
                </a:solidFill>
              </a:rPr>
              <a:t> гражданином предпринимательской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793189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/>
          <a:srcRect t="-77" r="218" b="-1"/>
          <a:stretch/>
        </p:blipFill>
        <p:spPr>
          <a:xfrm>
            <a:off x="6174138" y="228600"/>
            <a:ext cx="2322296" cy="232851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6" t="-17071" r="-9638" b="17071"/>
          <a:stretch/>
        </p:blipFill>
        <p:spPr>
          <a:xfrm>
            <a:off x="1460804" y="-28576"/>
            <a:ext cx="9217153" cy="750252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824559" y="1178199"/>
            <a:ext cx="9148116" cy="72509"/>
          </a:xfrm>
          <a:prstGeom prst="rect">
            <a:avLst/>
          </a:prstGeom>
          <a:solidFill>
            <a:srgbClr val="E04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59368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3426" y="590455"/>
            <a:ext cx="8406590" cy="564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5000"/>
              </a:lnSpc>
            </a:pPr>
            <a:r>
              <a:rPr lang="en-US" sz="3600" b="1" dirty="0" smtClean="0">
                <a:solidFill>
                  <a:srgbClr val="562212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WWW.KAMFOND.RU</a:t>
            </a:r>
            <a:endParaRPr lang="ru-RU" sz="3600" b="1" dirty="0">
              <a:solidFill>
                <a:srgbClr val="562212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3086100" y="2538066"/>
            <a:ext cx="1133475" cy="605184"/>
          </a:xfrm>
          <a:prstGeom prst="ellipse">
            <a:avLst/>
          </a:prstGeom>
          <a:noFill/>
          <a:ln w="57150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145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/>
          <a:srcRect t="-77" r="218" b="-1"/>
          <a:stretch/>
        </p:blipFill>
        <p:spPr>
          <a:xfrm>
            <a:off x="6174138" y="228600"/>
            <a:ext cx="2322296" cy="232851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05" t="-18425" r="1605" b="18425"/>
          <a:stretch/>
        </p:blipFill>
        <p:spPr>
          <a:xfrm>
            <a:off x="1200170" y="-57150"/>
            <a:ext cx="8052237" cy="732472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824559" y="1178199"/>
            <a:ext cx="9148116" cy="72509"/>
          </a:xfrm>
          <a:prstGeom prst="rect">
            <a:avLst/>
          </a:prstGeom>
          <a:solidFill>
            <a:srgbClr val="E04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59368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3426" y="590455"/>
            <a:ext cx="8406590" cy="564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5000"/>
              </a:lnSpc>
            </a:pPr>
            <a:r>
              <a:rPr lang="en-US" sz="3600" b="1" dirty="0" smtClean="0">
                <a:solidFill>
                  <a:srgbClr val="562212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WWW.KAMFOND.RU</a:t>
            </a:r>
            <a:endParaRPr lang="ru-RU" sz="3600" b="1" dirty="0">
              <a:solidFill>
                <a:srgbClr val="562212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3429000" y="6153151"/>
            <a:ext cx="2085975" cy="990600"/>
          </a:xfrm>
          <a:prstGeom prst="ellipse">
            <a:avLst/>
          </a:prstGeom>
          <a:noFill/>
          <a:ln w="76200">
            <a:solidFill>
              <a:srgbClr val="E04E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745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/>
          <a:srcRect t="-77" r="218" b="-1"/>
          <a:stretch/>
        </p:blipFill>
        <p:spPr>
          <a:xfrm>
            <a:off x="6174138" y="228600"/>
            <a:ext cx="2322296" cy="232851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33426" y="590455"/>
            <a:ext cx="8406590" cy="564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ru-RU" sz="3600" b="1" dirty="0" smtClean="0">
                <a:solidFill>
                  <a:srgbClr val="562212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Контактная информация:</a:t>
            </a:r>
            <a:endParaRPr lang="ru-RU" sz="3600" b="1" dirty="0">
              <a:solidFill>
                <a:srgbClr val="562212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24558" y="1543051"/>
            <a:ext cx="8719492" cy="3612796"/>
          </a:xfrm>
          <a:prstGeom prst="rect">
            <a:avLst/>
          </a:prstGeom>
          <a:noFill/>
        </p:spPr>
        <p:txBody>
          <a:bodyPr wrap="square" numCol="1" spcCol="216000" rtlCol="0">
            <a:noAutofit/>
          </a:bodyPr>
          <a:lstStyle/>
          <a:p>
            <a:r>
              <a:rPr lang="ru-RU" sz="1600" b="1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Учредитель фонда</a:t>
            </a:r>
            <a:r>
              <a:rPr lang="ru-RU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: Министерство экономического развития Камчатского края</a:t>
            </a:r>
          </a:p>
          <a:p>
            <a:r>
              <a:rPr lang="ru-RU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 </a:t>
            </a:r>
            <a:br>
              <a:rPr lang="ru-RU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</a:br>
            <a:r>
              <a:rPr lang="ru-RU" sz="1600" b="1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Адрес</a:t>
            </a:r>
            <a:r>
              <a:rPr lang="ru-RU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: 683031, г. Петропавловск-Камчатский, пр-т Карла Маркса, </a:t>
            </a:r>
            <a:r>
              <a:rPr lang="ru-RU" sz="1600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д.23, Б/Ц «Атом»</a:t>
            </a:r>
            <a:endParaRPr lang="ru-RU" sz="1600" dirty="0"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endParaRPr lang="ru-RU" sz="1600" b="1" dirty="0" smtClean="0"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r>
              <a:rPr lang="ru-RU" sz="1600" b="1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Телефоны для консультаций</a:t>
            </a:r>
            <a:r>
              <a:rPr lang="ru-RU" sz="1600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:</a:t>
            </a:r>
            <a:r>
              <a:rPr lang="ru-RU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 </a:t>
            </a:r>
            <a:endParaRPr lang="en-US" sz="1600" dirty="0" smtClean="0"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endParaRPr lang="en-US" sz="1600" dirty="0"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r>
              <a:rPr lang="ru-RU" sz="1600" b="1" dirty="0" smtClean="0">
                <a:solidFill>
                  <a:srgbClr val="ED5338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215-030, 215-035, 215-025</a:t>
            </a:r>
            <a:endParaRPr lang="ru-RU" sz="1600" b="1" dirty="0">
              <a:solidFill>
                <a:srgbClr val="ED5338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endParaRPr lang="ru-RU" sz="1600" b="1" dirty="0" smtClean="0"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r>
              <a:rPr lang="ru-RU" sz="1600" b="1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E-</a:t>
            </a:r>
            <a:r>
              <a:rPr lang="ru-RU" sz="1600" b="1" dirty="0" err="1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mail</a:t>
            </a:r>
            <a:r>
              <a:rPr lang="ru-RU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: </a:t>
            </a:r>
            <a:r>
              <a:rPr lang="en-US" sz="1600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info</a:t>
            </a:r>
            <a:r>
              <a:rPr lang="ru-RU" sz="1600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@</a:t>
            </a:r>
            <a:r>
              <a:rPr lang="ru-RU" sz="1600" dirty="0" err="1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kamfon</a:t>
            </a:r>
            <a:r>
              <a:rPr lang="en-US" sz="1600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d.ru</a:t>
            </a:r>
            <a:endParaRPr lang="ru-RU" sz="1600" dirty="0" smtClean="0"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endParaRPr lang="ru-RU" sz="1600" b="1" dirty="0" smtClean="0"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r>
              <a:rPr lang="en-US" sz="1600" b="1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Web</a:t>
            </a:r>
            <a:r>
              <a:rPr lang="ru-RU" sz="1600" b="1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-сайт</a:t>
            </a:r>
            <a:r>
              <a:rPr lang="ru-RU" sz="1600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:</a:t>
            </a:r>
            <a:r>
              <a:rPr lang="ru-RU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 </a:t>
            </a:r>
            <a:r>
              <a:rPr lang="en-US" sz="1600" dirty="0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www.</a:t>
            </a:r>
            <a:r>
              <a:rPr lang="ru-RU" sz="1600" dirty="0" err="1" smtClean="0">
                <a:latin typeface="Open Sans" pitchFamily="34" charset="0"/>
                <a:ea typeface="Open Sans" pitchFamily="34" charset="0"/>
                <a:cs typeface="Open Sans" pitchFamily="34" charset="0"/>
              </a:rPr>
              <a:t>kamfon</a:t>
            </a:r>
            <a:r>
              <a:rPr lang="en-US" sz="1600" dirty="0">
                <a:latin typeface="Open Sans" pitchFamily="34" charset="0"/>
                <a:ea typeface="Open Sans" pitchFamily="34" charset="0"/>
                <a:cs typeface="Open Sans" pitchFamily="34" charset="0"/>
              </a:rPr>
              <a:t>d.ru</a:t>
            </a:r>
            <a:endParaRPr lang="ru-RU" sz="1600" dirty="0"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endParaRPr lang="en-US" sz="1600" dirty="0" smtClean="0"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endParaRPr lang="ru-RU" sz="1600" dirty="0"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85774" y="6924675"/>
            <a:ext cx="2333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ED5338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www.kamfond.ru</a:t>
            </a:r>
            <a:endParaRPr lang="ru-RU" dirty="0">
              <a:solidFill>
                <a:srgbClr val="ED5338"/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12553" y="7113031"/>
            <a:ext cx="6829425" cy="72509"/>
          </a:xfrm>
          <a:prstGeom prst="rect">
            <a:avLst/>
          </a:prstGeom>
          <a:solidFill>
            <a:srgbClr val="C59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59368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24559" y="1178199"/>
            <a:ext cx="6480000" cy="72509"/>
          </a:xfrm>
          <a:prstGeom prst="rect">
            <a:avLst/>
          </a:prstGeom>
          <a:solidFill>
            <a:srgbClr val="E04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C59368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899" b="38261"/>
          <a:stretch/>
        </p:blipFill>
        <p:spPr>
          <a:xfrm>
            <a:off x="5114423" y="2381590"/>
            <a:ext cx="4620127" cy="4524205"/>
          </a:xfrm>
          <a:prstGeom prst="rect">
            <a:avLst/>
          </a:prstGeom>
        </p:spPr>
      </p:pic>
      <p:grpSp>
        <p:nvGrpSpPr>
          <p:cNvPr id="14" name="Группа 13"/>
          <p:cNvGrpSpPr/>
          <p:nvPr/>
        </p:nvGrpSpPr>
        <p:grpSpPr>
          <a:xfrm rot="16200000">
            <a:off x="3617512" y="3321164"/>
            <a:ext cx="1568895" cy="996524"/>
            <a:chOff x="2418080" y="4704080"/>
            <a:chExt cx="2032000" cy="1412239"/>
          </a:xfrm>
          <a:solidFill>
            <a:srgbClr val="E04E39">
              <a:alpha val="19000"/>
            </a:srgbClr>
          </a:solidFill>
        </p:grpSpPr>
        <p:sp>
          <p:nvSpPr>
            <p:cNvPr id="15" name="Прямоугольник 14"/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 15"/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/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875954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7821</TotalTime>
  <Words>478</Words>
  <Application>Microsoft Office PowerPoint</Application>
  <PresentationFormat>Произвольный</PresentationFormat>
  <Paragraphs>73</Paragraphs>
  <Slides>10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Courier New</vt:lpstr>
      <vt:lpstr>Open Sans</vt:lpstr>
      <vt:lpstr>Roboto</vt:lpstr>
      <vt:lpstr>Roboto Black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Synergy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Горина Екатерина Леонидовна</dc:creator>
  <cp:lastModifiedBy>Пользователь Windows</cp:lastModifiedBy>
  <cp:revision>663</cp:revision>
  <cp:lastPrinted>2019-05-25T08:03:43Z</cp:lastPrinted>
  <dcterms:created xsi:type="dcterms:W3CDTF">2019-04-26T08:56:54Z</dcterms:created>
  <dcterms:modified xsi:type="dcterms:W3CDTF">2023-05-31T23:22:05Z</dcterms:modified>
</cp:coreProperties>
</file>